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720" r:id="rId7"/>
  </p:sldMasterIdLst>
  <p:notesMasterIdLst>
    <p:notesMasterId r:id="rId14"/>
  </p:notesMasterIdLst>
  <p:sldIdLst>
    <p:sldId id="277" r:id="rId8"/>
    <p:sldId id="279" r:id="rId9"/>
    <p:sldId id="284" r:id="rId10"/>
    <p:sldId id="301" r:id="rId11"/>
    <p:sldId id="302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DA7"/>
    <a:srgbClr val="3DB28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9657" autoAdjust="0"/>
  </p:normalViewPr>
  <p:slideViewPr>
    <p:cSldViewPr snapToGrid="0" snapToObjects="1">
      <p:cViewPr>
        <p:scale>
          <a:sx n="100" d="100"/>
          <a:sy n="100" d="100"/>
        </p:scale>
        <p:origin x="-76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62835-CF51-4AA6-940E-AE5AF23200D0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975622E7-77FD-451D-B702-AE2898D3FDBA}">
      <dgm:prSet phldrT="[Text]"/>
      <dgm:spPr/>
      <dgm:t>
        <a:bodyPr/>
        <a:lstStyle/>
        <a:p>
          <a:endParaRPr lang="en-GB" dirty="0"/>
        </a:p>
      </dgm:t>
    </dgm:pt>
    <dgm:pt modelId="{8C1A1C64-892E-45A3-A802-5E2523358C47}" type="parTrans" cxnId="{CE8159F3-D402-45DD-B209-881E3C28294C}">
      <dgm:prSet/>
      <dgm:spPr/>
      <dgm:t>
        <a:bodyPr/>
        <a:lstStyle/>
        <a:p>
          <a:endParaRPr lang="en-GB"/>
        </a:p>
      </dgm:t>
    </dgm:pt>
    <dgm:pt modelId="{90429015-3D74-487E-8CD7-ADF47682C179}" type="sibTrans" cxnId="{CE8159F3-D402-45DD-B209-881E3C28294C}">
      <dgm:prSet/>
      <dgm:spPr/>
      <dgm:t>
        <a:bodyPr/>
        <a:lstStyle/>
        <a:p>
          <a:endParaRPr lang="en-GB"/>
        </a:p>
      </dgm:t>
    </dgm:pt>
    <dgm:pt modelId="{93F50189-6B8F-4BE2-8A8F-947DB26E4CED}">
      <dgm:prSet phldrT="[Text]"/>
      <dgm:spPr/>
      <dgm:t>
        <a:bodyPr/>
        <a:lstStyle/>
        <a:p>
          <a:endParaRPr lang="en-GB" dirty="0"/>
        </a:p>
      </dgm:t>
    </dgm:pt>
    <dgm:pt modelId="{F90B4C17-E3AB-478C-8340-94866CFB9285}" type="parTrans" cxnId="{52AB9794-D9AA-45B9-873F-DBCF760A94AA}">
      <dgm:prSet/>
      <dgm:spPr/>
      <dgm:t>
        <a:bodyPr/>
        <a:lstStyle/>
        <a:p>
          <a:endParaRPr lang="en-GB"/>
        </a:p>
      </dgm:t>
    </dgm:pt>
    <dgm:pt modelId="{DBF6BFFD-40AF-4411-939C-D194FE438B10}" type="sibTrans" cxnId="{52AB9794-D9AA-45B9-873F-DBCF760A94AA}">
      <dgm:prSet/>
      <dgm:spPr/>
      <dgm:t>
        <a:bodyPr/>
        <a:lstStyle/>
        <a:p>
          <a:endParaRPr lang="en-GB"/>
        </a:p>
      </dgm:t>
    </dgm:pt>
    <dgm:pt modelId="{A4F3DDF1-9940-4276-B57F-5117CB9D7B3C}">
      <dgm:prSet phldrT="[Text]"/>
      <dgm:spPr/>
      <dgm:t>
        <a:bodyPr/>
        <a:lstStyle/>
        <a:p>
          <a:endParaRPr lang="en-GB" dirty="0"/>
        </a:p>
      </dgm:t>
    </dgm:pt>
    <dgm:pt modelId="{6AF63823-4B7C-4EAD-BB5C-B3CFB5239FBF}" type="parTrans" cxnId="{AEFB1E2B-AA28-4116-AD0E-930B128F4105}">
      <dgm:prSet/>
      <dgm:spPr/>
      <dgm:t>
        <a:bodyPr/>
        <a:lstStyle/>
        <a:p>
          <a:endParaRPr lang="en-GB"/>
        </a:p>
      </dgm:t>
    </dgm:pt>
    <dgm:pt modelId="{1796633A-5A3D-4FA9-B783-FBE0091A9130}" type="sibTrans" cxnId="{AEFB1E2B-AA28-4116-AD0E-930B128F4105}">
      <dgm:prSet/>
      <dgm:spPr/>
      <dgm:t>
        <a:bodyPr/>
        <a:lstStyle/>
        <a:p>
          <a:endParaRPr lang="en-GB"/>
        </a:p>
      </dgm:t>
    </dgm:pt>
    <dgm:pt modelId="{0CC09F85-E274-49C3-AC03-6E09385830AD}">
      <dgm:prSet/>
      <dgm:spPr/>
      <dgm:t>
        <a:bodyPr/>
        <a:lstStyle/>
        <a:p>
          <a:endParaRPr lang="en-GB" dirty="0"/>
        </a:p>
      </dgm:t>
    </dgm:pt>
    <dgm:pt modelId="{EBD020AA-799E-4989-BD7F-B0F34D6B2BB6}" type="parTrans" cxnId="{B05B64F5-A9DB-4B1E-ADB1-4A32A3C00DEA}">
      <dgm:prSet/>
      <dgm:spPr/>
      <dgm:t>
        <a:bodyPr/>
        <a:lstStyle/>
        <a:p>
          <a:endParaRPr lang="en-GB"/>
        </a:p>
      </dgm:t>
    </dgm:pt>
    <dgm:pt modelId="{AF5E0CB1-73D8-48E2-B5D4-B3630FF0B87A}" type="sibTrans" cxnId="{B05B64F5-A9DB-4B1E-ADB1-4A32A3C00DEA}">
      <dgm:prSet/>
      <dgm:spPr/>
      <dgm:t>
        <a:bodyPr/>
        <a:lstStyle/>
        <a:p>
          <a:endParaRPr lang="en-GB"/>
        </a:p>
      </dgm:t>
    </dgm:pt>
    <dgm:pt modelId="{BF0FC733-0D9E-48A7-A7EA-23F1B1E20C59}">
      <dgm:prSet/>
      <dgm:spPr/>
      <dgm:t>
        <a:bodyPr/>
        <a:lstStyle/>
        <a:p>
          <a:endParaRPr lang="en-GB" dirty="0"/>
        </a:p>
      </dgm:t>
    </dgm:pt>
    <dgm:pt modelId="{436EE8F6-E63B-46F4-A48C-005FC9E0B88F}" type="parTrans" cxnId="{F20F5B1F-9342-4712-8E56-0FF17459C99F}">
      <dgm:prSet/>
      <dgm:spPr/>
      <dgm:t>
        <a:bodyPr/>
        <a:lstStyle/>
        <a:p>
          <a:endParaRPr lang="en-GB"/>
        </a:p>
      </dgm:t>
    </dgm:pt>
    <dgm:pt modelId="{2EDBF7E9-6B2D-4A6B-8276-67E2ABD16584}" type="sibTrans" cxnId="{F20F5B1F-9342-4712-8E56-0FF17459C99F}">
      <dgm:prSet/>
      <dgm:spPr/>
      <dgm:t>
        <a:bodyPr/>
        <a:lstStyle/>
        <a:p>
          <a:endParaRPr lang="en-GB"/>
        </a:p>
      </dgm:t>
    </dgm:pt>
    <dgm:pt modelId="{AA92B5B0-3C2E-4748-97BD-62F6A93B0B9A}" type="pres">
      <dgm:prSet presAssocID="{EED62835-CF51-4AA6-940E-AE5AF23200D0}" presName="Name0" presStyleCnt="0">
        <dgm:presLayoutVars>
          <dgm:dir/>
          <dgm:resizeHandles val="exact"/>
        </dgm:presLayoutVars>
      </dgm:prSet>
      <dgm:spPr/>
    </dgm:pt>
    <dgm:pt modelId="{9EEE8A8D-7AE7-423A-AE7F-667694BBC7C7}" type="pres">
      <dgm:prSet presAssocID="{975622E7-77FD-451D-B702-AE2898D3FDBA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21D879-483E-406A-91C1-81BA05BA5AC7}" type="pres">
      <dgm:prSet presAssocID="{90429015-3D74-487E-8CD7-ADF47682C179}" presName="parSpace" presStyleCnt="0"/>
      <dgm:spPr/>
    </dgm:pt>
    <dgm:pt modelId="{1FE5552F-3DB4-4924-AA33-7CCCCFF0EFCB}" type="pres">
      <dgm:prSet presAssocID="{93F50189-6B8F-4BE2-8A8F-947DB26E4CE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DDE2DE-DDDB-4E17-B337-BB54AF62CFF3}" type="pres">
      <dgm:prSet presAssocID="{DBF6BFFD-40AF-4411-939C-D194FE438B10}" presName="parSpace" presStyleCnt="0"/>
      <dgm:spPr/>
    </dgm:pt>
    <dgm:pt modelId="{91C87E2D-D4C7-4389-9F4D-8B6714B23642}" type="pres">
      <dgm:prSet presAssocID="{A4F3DDF1-9940-4276-B57F-5117CB9D7B3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06A0B-D9CB-4093-94B8-EBD87E76E250}" type="pres">
      <dgm:prSet presAssocID="{1796633A-5A3D-4FA9-B783-FBE0091A9130}" presName="parSpace" presStyleCnt="0"/>
      <dgm:spPr/>
    </dgm:pt>
    <dgm:pt modelId="{5F840EF8-77F1-456A-A19A-CC256DF7B410}" type="pres">
      <dgm:prSet presAssocID="{0CC09F85-E274-49C3-AC03-6E09385830A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7983FA-BE88-4ECE-9A8F-E86544611920}" type="pres">
      <dgm:prSet presAssocID="{AF5E0CB1-73D8-48E2-B5D4-B3630FF0B87A}" presName="parSpace" presStyleCnt="0"/>
      <dgm:spPr/>
    </dgm:pt>
    <dgm:pt modelId="{BCD0BE61-9158-4D5B-85B1-67C772BAAFD1}" type="pres">
      <dgm:prSet presAssocID="{BF0FC733-0D9E-48A7-A7EA-23F1B1E20C5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13CC38-5B0E-442F-8BE2-FFE970C8E523}" type="presOf" srcId="{BF0FC733-0D9E-48A7-A7EA-23F1B1E20C59}" destId="{BCD0BE61-9158-4D5B-85B1-67C772BAAFD1}" srcOrd="0" destOrd="0" presId="urn:microsoft.com/office/officeart/2005/8/layout/hChevron3"/>
    <dgm:cxn modelId="{69CE8FAD-788F-4957-B6CE-381B5FA8346C}" type="presOf" srcId="{93F50189-6B8F-4BE2-8A8F-947DB26E4CED}" destId="{1FE5552F-3DB4-4924-AA33-7CCCCFF0EFCB}" srcOrd="0" destOrd="0" presId="urn:microsoft.com/office/officeart/2005/8/layout/hChevron3"/>
    <dgm:cxn modelId="{52AB9794-D9AA-45B9-873F-DBCF760A94AA}" srcId="{EED62835-CF51-4AA6-940E-AE5AF23200D0}" destId="{93F50189-6B8F-4BE2-8A8F-947DB26E4CED}" srcOrd="1" destOrd="0" parTransId="{F90B4C17-E3AB-478C-8340-94866CFB9285}" sibTransId="{DBF6BFFD-40AF-4411-939C-D194FE438B10}"/>
    <dgm:cxn modelId="{645B076D-914D-493C-B72D-C1DAF3C7FDE2}" type="presOf" srcId="{0CC09F85-E274-49C3-AC03-6E09385830AD}" destId="{5F840EF8-77F1-456A-A19A-CC256DF7B410}" srcOrd="0" destOrd="0" presId="urn:microsoft.com/office/officeart/2005/8/layout/hChevron3"/>
    <dgm:cxn modelId="{706B172E-DA37-4F05-A17E-5F9E0664DF93}" type="presOf" srcId="{975622E7-77FD-451D-B702-AE2898D3FDBA}" destId="{9EEE8A8D-7AE7-423A-AE7F-667694BBC7C7}" srcOrd="0" destOrd="0" presId="urn:microsoft.com/office/officeart/2005/8/layout/hChevron3"/>
    <dgm:cxn modelId="{CE8159F3-D402-45DD-B209-881E3C28294C}" srcId="{EED62835-CF51-4AA6-940E-AE5AF23200D0}" destId="{975622E7-77FD-451D-B702-AE2898D3FDBA}" srcOrd="0" destOrd="0" parTransId="{8C1A1C64-892E-45A3-A802-5E2523358C47}" sibTransId="{90429015-3D74-487E-8CD7-ADF47682C179}"/>
    <dgm:cxn modelId="{BE0D7980-95C9-4920-97FE-EB9511E67FC7}" type="presOf" srcId="{EED62835-CF51-4AA6-940E-AE5AF23200D0}" destId="{AA92B5B0-3C2E-4748-97BD-62F6A93B0B9A}" srcOrd="0" destOrd="0" presId="urn:microsoft.com/office/officeart/2005/8/layout/hChevron3"/>
    <dgm:cxn modelId="{AEFB1E2B-AA28-4116-AD0E-930B128F4105}" srcId="{EED62835-CF51-4AA6-940E-AE5AF23200D0}" destId="{A4F3DDF1-9940-4276-B57F-5117CB9D7B3C}" srcOrd="2" destOrd="0" parTransId="{6AF63823-4B7C-4EAD-BB5C-B3CFB5239FBF}" sibTransId="{1796633A-5A3D-4FA9-B783-FBE0091A9130}"/>
    <dgm:cxn modelId="{B05B64F5-A9DB-4B1E-ADB1-4A32A3C00DEA}" srcId="{EED62835-CF51-4AA6-940E-AE5AF23200D0}" destId="{0CC09F85-E274-49C3-AC03-6E09385830AD}" srcOrd="3" destOrd="0" parTransId="{EBD020AA-799E-4989-BD7F-B0F34D6B2BB6}" sibTransId="{AF5E0CB1-73D8-48E2-B5D4-B3630FF0B87A}"/>
    <dgm:cxn modelId="{F20F5B1F-9342-4712-8E56-0FF17459C99F}" srcId="{EED62835-CF51-4AA6-940E-AE5AF23200D0}" destId="{BF0FC733-0D9E-48A7-A7EA-23F1B1E20C59}" srcOrd="4" destOrd="0" parTransId="{436EE8F6-E63B-46F4-A48C-005FC9E0B88F}" sibTransId="{2EDBF7E9-6B2D-4A6B-8276-67E2ABD16584}"/>
    <dgm:cxn modelId="{EF3C7665-F8F2-4F6C-943F-E25D926492A6}" type="presOf" srcId="{A4F3DDF1-9940-4276-B57F-5117CB9D7B3C}" destId="{91C87E2D-D4C7-4389-9F4D-8B6714B23642}" srcOrd="0" destOrd="0" presId="urn:microsoft.com/office/officeart/2005/8/layout/hChevron3"/>
    <dgm:cxn modelId="{F78B8F09-7B1E-4CA6-B855-55B4D546460B}" type="presParOf" srcId="{AA92B5B0-3C2E-4748-97BD-62F6A93B0B9A}" destId="{9EEE8A8D-7AE7-423A-AE7F-667694BBC7C7}" srcOrd="0" destOrd="0" presId="urn:microsoft.com/office/officeart/2005/8/layout/hChevron3"/>
    <dgm:cxn modelId="{622E1689-E563-4637-A824-33B8D21B637F}" type="presParOf" srcId="{AA92B5B0-3C2E-4748-97BD-62F6A93B0B9A}" destId="{1021D879-483E-406A-91C1-81BA05BA5AC7}" srcOrd="1" destOrd="0" presId="urn:microsoft.com/office/officeart/2005/8/layout/hChevron3"/>
    <dgm:cxn modelId="{E0CF4D52-876C-428D-9C2B-D1D3633BD719}" type="presParOf" srcId="{AA92B5B0-3C2E-4748-97BD-62F6A93B0B9A}" destId="{1FE5552F-3DB4-4924-AA33-7CCCCFF0EFCB}" srcOrd="2" destOrd="0" presId="urn:microsoft.com/office/officeart/2005/8/layout/hChevron3"/>
    <dgm:cxn modelId="{1EA6BCF4-B3D9-49BF-A5B5-8D71EFE3B559}" type="presParOf" srcId="{AA92B5B0-3C2E-4748-97BD-62F6A93B0B9A}" destId="{F3DDE2DE-DDDB-4E17-B337-BB54AF62CFF3}" srcOrd="3" destOrd="0" presId="urn:microsoft.com/office/officeart/2005/8/layout/hChevron3"/>
    <dgm:cxn modelId="{BFC12A39-2AF1-4D58-877F-408CEE5FD05F}" type="presParOf" srcId="{AA92B5B0-3C2E-4748-97BD-62F6A93B0B9A}" destId="{91C87E2D-D4C7-4389-9F4D-8B6714B23642}" srcOrd="4" destOrd="0" presId="urn:microsoft.com/office/officeart/2005/8/layout/hChevron3"/>
    <dgm:cxn modelId="{D26ECFEC-2A37-484C-A60D-BD713359C83E}" type="presParOf" srcId="{AA92B5B0-3C2E-4748-97BD-62F6A93B0B9A}" destId="{6FF06A0B-D9CB-4093-94B8-EBD87E76E250}" srcOrd="5" destOrd="0" presId="urn:microsoft.com/office/officeart/2005/8/layout/hChevron3"/>
    <dgm:cxn modelId="{AA53D187-FBF0-48B0-A6D0-13D66E899B53}" type="presParOf" srcId="{AA92B5B0-3C2E-4748-97BD-62F6A93B0B9A}" destId="{5F840EF8-77F1-456A-A19A-CC256DF7B410}" srcOrd="6" destOrd="0" presId="urn:microsoft.com/office/officeart/2005/8/layout/hChevron3"/>
    <dgm:cxn modelId="{0EE829DA-90F4-4C1B-A434-947F005607E2}" type="presParOf" srcId="{AA92B5B0-3C2E-4748-97BD-62F6A93B0B9A}" destId="{6D7983FA-BE88-4ECE-9A8F-E86544611920}" srcOrd="7" destOrd="0" presId="urn:microsoft.com/office/officeart/2005/8/layout/hChevron3"/>
    <dgm:cxn modelId="{BAF92F73-18A0-40B1-928B-1329A19678AD}" type="presParOf" srcId="{AA92B5B0-3C2E-4748-97BD-62F6A93B0B9A}" destId="{BCD0BE61-9158-4D5B-85B1-67C772BAAFD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E8A8D-7AE7-423A-AE7F-667694BBC7C7}">
      <dsp:nvSpPr>
        <dsp:cNvPr id="0" name=""/>
        <dsp:cNvSpPr/>
      </dsp:nvSpPr>
      <dsp:spPr>
        <a:xfrm>
          <a:off x="1425" y="165493"/>
          <a:ext cx="2778802" cy="111152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38" tIns="152019" rIns="76010" bIns="152019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1425" y="165493"/>
        <a:ext cx="2500922" cy="1111520"/>
      </dsp:txXfrm>
    </dsp:sp>
    <dsp:sp modelId="{1FE5552F-3DB4-4924-AA33-7CCCCFF0EFCB}">
      <dsp:nvSpPr>
        <dsp:cNvPr id="0" name=""/>
        <dsp:cNvSpPr/>
      </dsp:nvSpPr>
      <dsp:spPr>
        <a:xfrm>
          <a:off x="2224466" y="165493"/>
          <a:ext cx="2778802" cy="1111520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152019" rIns="76010" bIns="152019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2780226" y="165493"/>
        <a:ext cx="1667282" cy="1111520"/>
      </dsp:txXfrm>
    </dsp:sp>
    <dsp:sp modelId="{91C87E2D-D4C7-4389-9F4D-8B6714B23642}">
      <dsp:nvSpPr>
        <dsp:cNvPr id="0" name=""/>
        <dsp:cNvSpPr/>
      </dsp:nvSpPr>
      <dsp:spPr>
        <a:xfrm>
          <a:off x="4447508" y="165493"/>
          <a:ext cx="2778802" cy="111152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152019" rIns="76010" bIns="152019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5003268" y="165493"/>
        <a:ext cx="1667282" cy="1111520"/>
      </dsp:txXfrm>
    </dsp:sp>
    <dsp:sp modelId="{5F840EF8-77F1-456A-A19A-CC256DF7B410}">
      <dsp:nvSpPr>
        <dsp:cNvPr id="0" name=""/>
        <dsp:cNvSpPr/>
      </dsp:nvSpPr>
      <dsp:spPr>
        <a:xfrm>
          <a:off x="6670550" y="165493"/>
          <a:ext cx="2778802" cy="1111520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152019" rIns="76010" bIns="152019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7226310" y="165493"/>
        <a:ext cx="1667282" cy="1111520"/>
      </dsp:txXfrm>
    </dsp:sp>
    <dsp:sp modelId="{BCD0BE61-9158-4D5B-85B1-67C772BAAFD1}">
      <dsp:nvSpPr>
        <dsp:cNvPr id="0" name=""/>
        <dsp:cNvSpPr/>
      </dsp:nvSpPr>
      <dsp:spPr>
        <a:xfrm>
          <a:off x="8893592" y="165493"/>
          <a:ext cx="2778802" cy="111152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152019" rIns="76010" bIns="152019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9449352" y="165493"/>
        <a:ext cx="1667282" cy="111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B121-4B8E-5145-8CFA-BFA954786D4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C7D4D-5A76-8747-9A65-24BE7316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7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b.nhs.uk/home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rmingham.ac.uk/index.aspx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five-year-forward-view/next-steps-on-the-nhs-five-year-forward-view/urgent-and-emergency-care/#:~:text=Each%20year%20the%20NHS%20provides,or%20minor%20injuries%2Dtype%20visits.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oneerdatahub.co.uk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oneerdatahub.co.u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oneerdatahub.co.u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PIONEER, the Health Data Research Hub for Acute Care, is funded by UK Research and Innovation and delivered in partnership with Health Data Research UK. </a:t>
            </a:r>
          </a:p>
          <a:p>
            <a:pPr marL="171450" marR="0" indent="-17145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3C3C3B"/>
                </a:solidFill>
              </a:rPr>
              <a:t>Founded in 2019, PIONEER was built upon the substantial expertise of </a:t>
            </a:r>
            <a:r>
              <a:rPr lang="en-GB" sz="1200" b="1" dirty="0" smtClean="0">
                <a:solidFill>
                  <a:srgbClr val="3C3C3B"/>
                </a:solidFill>
              </a:rPr>
              <a:t>digital health, data </a:t>
            </a:r>
            <a:r>
              <a:rPr lang="en-GB" sz="1200" b="1" dirty="0" err="1" smtClean="0">
                <a:solidFill>
                  <a:srgbClr val="3C3C3B"/>
                </a:solidFill>
              </a:rPr>
              <a:t>curation</a:t>
            </a:r>
            <a:r>
              <a:rPr lang="en-GB" sz="1200" b="1" dirty="0" smtClean="0">
                <a:solidFill>
                  <a:srgbClr val="3C3C3B"/>
                </a:solidFill>
              </a:rPr>
              <a:t>, data sharing </a:t>
            </a:r>
            <a:r>
              <a:rPr lang="en-GB" sz="1200" dirty="0" smtClean="0">
                <a:solidFill>
                  <a:srgbClr val="3C3C3B"/>
                </a:solidFill>
              </a:rPr>
              <a:t>under license and analytics of </a:t>
            </a:r>
            <a:r>
              <a:rPr lang="en-GB" sz="1200" dirty="0" smtClean="0">
                <a:solidFill>
                  <a:srgbClr val="3C3C3B"/>
                </a:solidFill>
                <a:hlinkClick r:id="rId3"/>
              </a:rPr>
              <a:t>UHB </a:t>
            </a:r>
            <a:r>
              <a:rPr lang="en-GB" sz="1200" dirty="0" smtClean="0">
                <a:solidFill>
                  <a:srgbClr val="3C3C3B"/>
                </a:solidFill>
              </a:rPr>
              <a:t>and </a:t>
            </a:r>
            <a:r>
              <a:rPr lang="en-GB" sz="1200" dirty="0" err="1" smtClean="0">
                <a:solidFill>
                  <a:srgbClr val="3C3C3B"/>
                </a:solidFill>
                <a:hlinkClick r:id="rId4"/>
              </a:rPr>
              <a:t>UoB</a:t>
            </a:r>
            <a:endParaRPr lang="en-GB" sz="1200" dirty="0" smtClean="0">
              <a:solidFill>
                <a:srgbClr val="3C3C3B"/>
              </a:solidFill>
            </a:endParaRPr>
          </a:p>
          <a:p>
            <a:pPr marL="171450" marR="0" indent="-17145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3C3C3B"/>
                </a:solidFill>
              </a:rPr>
              <a:t>In partnership with ENSONO and Microsoft we have built an cutting-edge, secure and private cloud-based data haven with the ability to build and run bespoke analytical environments to suit a customer exact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3C3C3B"/>
                </a:solidFill>
              </a:rPr>
              <a:t>Our </a:t>
            </a:r>
            <a:r>
              <a:rPr lang="en-GB" sz="1200" b="1" dirty="0" smtClean="0">
                <a:solidFill>
                  <a:srgbClr val="3C3C3B"/>
                </a:solidFill>
              </a:rPr>
              <a:t>primary aim </a:t>
            </a:r>
            <a:r>
              <a:rPr lang="en-GB" sz="1200" dirty="0" smtClean="0">
                <a:solidFill>
                  <a:srgbClr val="3C3C3B"/>
                </a:solidFill>
              </a:rPr>
              <a:t>is to improve the health and well-being of patients through increased understanding of acute illness, better diagnostic timelines, healthcare pathways and treatments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3C3C3B"/>
                </a:solidFill>
              </a:rPr>
              <a:t>We achieve this through </a:t>
            </a:r>
            <a:r>
              <a:rPr lang="en-GB" sz="1200" b="1" dirty="0" smtClean="0">
                <a:solidFill>
                  <a:srgbClr val="3C3C3B"/>
                </a:solidFill>
              </a:rPr>
              <a:t>responsible and patient/public-endorsed data sharing </a:t>
            </a:r>
            <a:r>
              <a:rPr lang="en-GB" sz="1200" dirty="0" smtClean="0">
                <a:solidFill>
                  <a:srgbClr val="3C3C3B"/>
                </a:solidFill>
              </a:rPr>
              <a:t>under license and supported analytics and consultancy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3C3C3B"/>
                </a:solidFill>
              </a:rPr>
              <a:t>Our </a:t>
            </a:r>
            <a:r>
              <a:rPr lang="en-GB" sz="1200" b="1" dirty="0" smtClean="0">
                <a:solidFill>
                  <a:srgbClr val="3C3C3B"/>
                </a:solidFill>
              </a:rPr>
              <a:t>objective</a:t>
            </a:r>
            <a:r>
              <a:rPr lang="en-GB" sz="1200" dirty="0" smtClean="0">
                <a:solidFill>
                  <a:srgbClr val="3C3C3B"/>
                </a:solidFill>
              </a:rPr>
              <a:t> is to allow innovative healthcare companies to develop, test and deliver advances in clinical care utilising </a:t>
            </a:r>
            <a:r>
              <a:rPr lang="en-GB" sz="1200" b="1" dirty="0" smtClean="0">
                <a:solidFill>
                  <a:srgbClr val="3C3C3B"/>
                </a:solidFill>
              </a:rPr>
              <a:t>real world data</a:t>
            </a:r>
          </a:p>
          <a:p>
            <a:pPr marL="171450" marR="0" indent="-17145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3C3C3B"/>
                </a:solidFill>
              </a:rPr>
              <a:t>With robust governance and ethics in place, this data can then be used to develop new methods of predicting, diagnosing and monitoring illness in hospital and at home; improving treatment choice and identifying new ways of delivering clinical care.</a:t>
            </a:r>
          </a:p>
          <a:p>
            <a: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 smtClean="0">
              <a:solidFill>
                <a:srgbClr val="3C3C3B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D4D-5A76-8747-9A65-24BE7316B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4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3C3C3B"/>
                </a:solidFill>
              </a:rPr>
              <a:t>Acute Care is any unplanned health episode, </a:t>
            </a:r>
            <a:r>
              <a:rPr lang="en-GB" sz="1200" dirty="0" smtClean="0">
                <a:solidFill>
                  <a:srgbClr val="3C3C3B"/>
                </a:solidFill>
                <a:hlinkClick r:id="rId3"/>
              </a:rPr>
              <a:t>110 million urgent same-day patient contacts </a:t>
            </a:r>
            <a:endParaRPr lang="en-GB" sz="1200" dirty="0" smtClean="0">
              <a:solidFill>
                <a:srgbClr val="3C3C3B"/>
              </a:solidFill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85 million of these are urgent GP appointments, and the rest are A&amp;E or minor injuries-type visits.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estimates suggest that between 1.5 and 3 million people who come to A&amp;E each year could have their needs addressed in other parts of the urgent care system. </a:t>
            </a:r>
            <a:endParaRPr lang="en-GB" sz="1200" dirty="0" smtClean="0">
              <a:solidFill>
                <a:srgbClr val="3C3C3B"/>
              </a:solidFill>
            </a:endParaRPr>
          </a:p>
          <a:p>
            <a:r>
              <a:rPr lang="en-GB" sz="1200" dirty="0" smtClean="0">
                <a:solidFill>
                  <a:srgbClr val="3C3C3B"/>
                </a:solidFill>
              </a:rPr>
              <a:t>There are known health inequalities and the increased demand for emergency services has a significant impact on planned NHS services</a:t>
            </a:r>
            <a:r>
              <a:rPr lang="en-GB" sz="1100" dirty="0" smtClean="0">
                <a:solidFill>
                  <a:srgbClr val="3C3C3B"/>
                </a:solidFill>
              </a:rPr>
              <a:t> </a:t>
            </a:r>
          </a:p>
          <a:p>
            <a: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solidFill>
                  <a:srgbClr val="3C3C3B"/>
                </a:solidFill>
              </a:rPr>
              <a:t>Chronic disease accounts for two-thirds of emergency medical admissions</a:t>
            </a:r>
          </a:p>
          <a:p>
            <a: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solidFill>
                  <a:srgbClr val="3C3C3B"/>
                </a:solidFill>
              </a:rPr>
              <a:t>10% of acute presentations are the new diagnosis of a chronic illness, at a late stage</a:t>
            </a:r>
          </a:p>
          <a:p>
            <a:endParaRPr lang="en-GB" sz="1100" dirty="0" smtClean="0">
              <a:solidFill>
                <a:srgbClr val="3C3C3B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D4D-5A76-8747-9A65-24BE7316BD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UK has some of the richest health data in the world, making it possible to make national-scale improvements to health and care</a:t>
            </a:r>
          </a:p>
          <a:p>
            <a:pPr marL="171450" marR="0" indent="-17145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3C3C3B"/>
                </a:solidFill>
                <a:hlinkClick r:id="rId3"/>
              </a:rPr>
              <a:t>PIONEER </a:t>
            </a:r>
            <a:r>
              <a:rPr lang="en-GB" sz="1200" dirty="0" smtClean="0">
                <a:solidFill>
                  <a:srgbClr val="3C3C3B"/>
                </a:solidFill>
              </a:rPr>
              <a:t>is the most complete record of the acute health care journey available for research and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PIONEER is disease-inclusive, focusing on the patient in their entirety without a disease or organ-based approach, and is ageless, including data from both children and adults.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data is routinely collected from the electronic health record systems of participating healthcare providers and is updated at least weekly.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includes both presenting symptoms and patient demographics including (but not limited to) age, ethnicity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multimorbidity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D4D-5A76-8747-9A65-24BE7316BD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UK has some of the richest health data in the world, making it possible to make national-scale improvements to health and care</a:t>
            </a:r>
          </a:p>
          <a:p>
            <a:pPr marL="171450" marR="0" indent="-17145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3C3C3B"/>
                </a:solidFill>
                <a:hlinkClick r:id="rId3"/>
              </a:rPr>
              <a:t>PIONEER </a:t>
            </a:r>
            <a:r>
              <a:rPr lang="en-GB" sz="1200" dirty="0" smtClean="0">
                <a:solidFill>
                  <a:srgbClr val="3C3C3B"/>
                </a:solidFill>
              </a:rPr>
              <a:t>is the most complete record of the acute health care journey available for research and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PIONEER is disease-inclusive, focusing on the patient in their entirety without a disease or organ-based approach, and is ageless, including data from both children and adults.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data is routinely collected from the electronic health record systems of participating healthcare providers and is updated at least weekly.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includes both presenting symptoms and patient demographics including (but not limited to) age, ethnicity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multimorbidity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D4D-5A76-8747-9A65-24BE7316BD0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UK has some of the richest health data in the world, making it possible to make national-scale improvements to health and care</a:t>
            </a:r>
          </a:p>
          <a:p>
            <a:pPr marL="171450" marR="0" indent="-17145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3C3C3B"/>
                </a:solidFill>
                <a:hlinkClick r:id="rId3"/>
              </a:rPr>
              <a:t>PIONEER </a:t>
            </a:r>
            <a:r>
              <a:rPr lang="en-GB" sz="1200" dirty="0" smtClean="0">
                <a:solidFill>
                  <a:srgbClr val="3C3C3B"/>
                </a:solidFill>
              </a:rPr>
              <a:t>is the most complete record of the acute health care journey available for research and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PIONEER is disease-inclusive, focusing on the patient in their entirety without a disease or organ-based approach, and is ageless, including data from both children and adults.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data is routinely collected from the electronic health record systems of participating healthcare providers and is updated at least weekly.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includes both presenting symptoms and patient demographics including (but not limited to) age, ethnicity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multimorbidity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D4D-5A76-8747-9A65-24BE7316BD0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991D4-9B0D-F545-9944-0F4A13BD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061327-DC3A-0E48-90BD-5623E0F1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8F40F2-09D4-BC41-829C-FC6C751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A49D14-0252-7C4E-B0EE-43ED123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7F223-B4DB-A847-B247-BD95D56C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334B8-C930-194F-8C2E-E99BD759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053611-E1E6-C845-8DB2-4F605B31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B1BBE8-79B7-144B-B97A-E2AF5DCA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B7925A-3E0E-1445-918D-6FDC4B94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0771FA-B08B-FA44-8924-1C4C70FB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0A2D09-6660-7744-9F1B-D4427170D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5B7423-B857-8E4F-8E06-BEAD66464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661259-6C28-1C4C-AC9A-24ADA9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6EB500-740E-5F49-8221-5BAD69AC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FD06B-3618-C042-AA04-8A0F77F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991D4-9B0D-F545-9944-0F4A13BD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061327-DC3A-0E48-90BD-5623E0F1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8F40F2-09D4-BC41-829C-FC6C751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A49D14-0252-7C4E-B0EE-43ED123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7F223-B4DB-A847-B247-BD95D56C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E1F0A-1DDE-794B-A0CD-0130FD51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091AE-3D5C-9249-A5F5-728B2C84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EFACCD-7344-A94E-9299-DED7913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A0406A-32D5-DE4C-920F-3C6B42E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759CB-DF97-414A-A908-E1D6589B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DACBE-3F9F-654B-9C46-39DFF016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004F7-F779-0747-9F12-44D2AFB5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0BE10-CA4E-EF4A-B73C-3CFBE39E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C1F71F-E44B-894C-8954-21114F73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102F3-8CF3-F644-94A4-05125EBD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D43BD-3CBD-BC4B-98FF-BC0D91A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874F6B-0ED1-9549-A3F6-94757F7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AA1E18-9919-1144-953B-1B0891B1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CF6FC-B3AB-2A40-B04E-8B59FFC0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0AD948-E524-BF41-822C-CC72B36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654453-36FB-AB44-B092-B7225149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1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231B7-5EAF-074E-A70E-EE55416C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F08F2A-08BB-A04C-BFC5-D940D642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2B0C5F-89E7-3C4E-840D-29A71FEBA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46762-E047-BC41-82E4-F68973BC1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D717A-EFE8-8249-B9DB-C7D83E1B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033A80-76A4-724D-9FCD-8800820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75F9A8-609F-984D-9953-93919921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CF2D54-9E70-4240-BA02-3F15C739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5B5D7-A7AC-5946-A546-A6DC121B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E8F0D2-2AE6-E74E-8DCB-7167E0C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2B8656-C283-E945-A075-1B7DF4A6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FE5F3F-48BC-4B44-B541-6B391581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44E760-6162-3C46-8055-EC9F7D85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7ABF77-88E9-FB49-8D02-4DFF87E2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297475-4CE5-D54B-A3A3-9E8C5B74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1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744C9-FBC3-F545-9C27-D1B837C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90CB8-8959-BB4A-8F66-2DED8CC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538125-FD08-9A44-8A3A-64A203972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3106C3-C91B-AB46-9D32-304ABC39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E654A3-12F3-514D-A446-1282470E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D3431A-09C9-DF4C-8C23-A575797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E1F0A-1DDE-794B-A0CD-0130FD51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091AE-3D5C-9249-A5F5-728B2C84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EFACCD-7344-A94E-9299-DED7913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A0406A-32D5-DE4C-920F-3C6B42E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759CB-DF97-414A-A908-E1D6589B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8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92697-118C-7347-947D-2C305664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BE531D-851C-D149-9F85-D53787C75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3560B2-4DC0-0A42-9DB8-9B9FEE47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62E5B-B9C2-074F-A631-55454A11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7B04D0-E3B6-624F-A8BF-8E2E7005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EA4B7-C33E-604A-B4B6-4C7D35C2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9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334B8-C930-194F-8C2E-E99BD759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053611-E1E6-C845-8DB2-4F605B31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B1BBE8-79B7-144B-B97A-E2AF5DCA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B7925A-3E0E-1445-918D-6FDC4B94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0771FA-B08B-FA44-8924-1C4C70FB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1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0A2D09-6660-7744-9F1B-D4427170D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5B7423-B857-8E4F-8E06-BEAD66464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661259-6C28-1C4C-AC9A-24ADA9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6EB500-740E-5F49-8221-5BAD69AC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FD06B-3618-C042-AA04-8A0F77F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99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991D4-9B0D-F545-9944-0F4A13BD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061327-DC3A-0E48-90BD-5623E0F1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8F40F2-09D4-BC41-829C-FC6C751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A49D14-0252-7C4E-B0EE-43ED123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7F223-B4DB-A847-B247-BD95D56C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E1F0A-1DDE-794B-A0CD-0130FD51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091AE-3D5C-9249-A5F5-728B2C84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EFACCD-7344-A94E-9299-DED7913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A0406A-32D5-DE4C-920F-3C6B42E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759CB-DF97-414A-A908-E1D6589B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03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DACBE-3F9F-654B-9C46-39DFF016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004F7-F779-0747-9F12-44D2AFB5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0BE10-CA4E-EF4A-B73C-3CFBE39E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C1F71F-E44B-894C-8954-21114F73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102F3-8CF3-F644-94A4-05125EBD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99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D43BD-3CBD-BC4B-98FF-BC0D91A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874F6B-0ED1-9549-A3F6-94757F7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AA1E18-9919-1144-953B-1B0891B1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CF6FC-B3AB-2A40-B04E-8B59FFC0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0AD948-E524-BF41-822C-CC72B36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654453-36FB-AB44-B092-B7225149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06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231B7-5EAF-074E-A70E-EE55416C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F08F2A-08BB-A04C-BFC5-D940D642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2B0C5F-89E7-3C4E-840D-29A71FEBA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46762-E047-BC41-82E4-F68973BC1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D717A-EFE8-8249-B9DB-C7D83E1B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033A80-76A4-724D-9FCD-8800820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75F9A8-609F-984D-9953-93919921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CF2D54-9E70-4240-BA02-3F15C739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52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5B5D7-A7AC-5946-A546-A6DC121B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E8F0D2-2AE6-E74E-8DCB-7167E0C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2B8656-C283-E945-A075-1B7DF4A6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FE5F3F-48BC-4B44-B541-6B391581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9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44E760-6162-3C46-8055-EC9F7D85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7ABF77-88E9-FB49-8D02-4DFF87E2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297475-4CE5-D54B-A3A3-9E8C5B74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DACBE-3F9F-654B-9C46-39DFF016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004F7-F779-0747-9F12-44D2AFB5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0BE10-CA4E-EF4A-B73C-3CFBE39E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C1F71F-E44B-894C-8954-21114F73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102F3-8CF3-F644-94A4-05125EBD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6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744C9-FBC3-F545-9C27-D1B837C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90CB8-8959-BB4A-8F66-2DED8CC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538125-FD08-9A44-8A3A-64A203972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3106C3-C91B-AB46-9D32-304ABC39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E654A3-12F3-514D-A446-1282470E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D3431A-09C9-DF4C-8C23-A575797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09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92697-118C-7347-947D-2C305664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BE531D-851C-D149-9F85-D53787C75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3560B2-4DC0-0A42-9DB8-9B9FEE47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62E5B-B9C2-074F-A631-55454A11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7B04D0-E3B6-624F-A8BF-8E2E7005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EA4B7-C33E-604A-B4B6-4C7D35C2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76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334B8-C930-194F-8C2E-E99BD759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053611-E1E6-C845-8DB2-4F605B31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B1BBE8-79B7-144B-B97A-E2AF5DCA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B7925A-3E0E-1445-918D-6FDC4B94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0771FA-B08B-FA44-8924-1C4C70FB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04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0A2D09-6660-7744-9F1B-D4427170D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5B7423-B857-8E4F-8E06-BEAD66464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661259-6C28-1C4C-AC9A-24ADA9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6EB500-740E-5F49-8221-5BAD69AC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FD06B-3618-C042-AA04-8A0F77F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8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991D4-9B0D-F545-9944-0F4A13BD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061327-DC3A-0E48-90BD-5623E0F1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8F40F2-09D4-BC41-829C-FC6C751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A49D14-0252-7C4E-B0EE-43ED123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7F223-B4DB-A847-B247-BD95D56C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48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E1F0A-1DDE-794B-A0CD-0130FD51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8091AE-3D5C-9249-A5F5-728B2C84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EFACCD-7344-A94E-9299-DED7913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A0406A-32D5-DE4C-920F-3C6B42E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759CB-DF97-414A-A908-E1D6589B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3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DACBE-3F9F-654B-9C46-39DFF016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004F7-F779-0747-9F12-44D2AFB5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0BE10-CA4E-EF4A-B73C-3CFBE39E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C1F71F-E44B-894C-8954-21114F73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102F3-8CF3-F644-94A4-05125EBD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04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D43BD-3CBD-BC4B-98FF-BC0D91A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874F6B-0ED1-9549-A3F6-94757F7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AA1E18-9919-1144-953B-1B0891B1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CF6FC-B3AB-2A40-B04E-8B59FFC0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0AD948-E524-BF41-822C-CC72B36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654453-36FB-AB44-B092-B7225149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7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231B7-5EAF-074E-A70E-EE55416C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F08F2A-08BB-A04C-BFC5-D940D642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2B0C5F-89E7-3C4E-840D-29A71FEBA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46762-E047-BC41-82E4-F68973BC1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D717A-EFE8-8249-B9DB-C7D83E1B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033A80-76A4-724D-9FCD-8800820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75F9A8-609F-984D-9953-93919921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CF2D54-9E70-4240-BA02-3F15C739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5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5B5D7-A7AC-5946-A546-A6DC121B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E8F0D2-2AE6-E74E-8DCB-7167E0C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2B8656-C283-E945-A075-1B7DF4A6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FE5F3F-48BC-4B44-B541-6B391581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D43BD-3CBD-BC4B-98FF-BC0D91A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874F6B-0ED1-9549-A3F6-94757F7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AA1E18-9919-1144-953B-1B0891B1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CF6FC-B3AB-2A40-B04E-8B59FFC0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0AD948-E524-BF41-822C-CC72B36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654453-36FB-AB44-B092-B7225149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5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44E760-6162-3C46-8055-EC9F7D85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7ABF77-88E9-FB49-8D02-4DFF87E2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297475-4CE5-D54B-A3A3-9E8C5B74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1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744C9-FBC3-F545-9C27-D1B837C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90CB8-8959-BB4A-8F66-2DED8CC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538125-FD08-9A44-8A3A-64A203972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3106C3-C91B-AB46-9D32-304ABC39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E654A3-12F3-514D-A446-1282470E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D3431A-09C9-DF4C-8C23-A575797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6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92697-118C-7347-947D-2C305664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BE531D-851C-D149-9F85-D53787C75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3560B2-4DC0-0A42-9DB8-9B9FEE47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62E5B-B9C2-074F-A631-55454A11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7B04D0-E3B6-624F-A8BF-8E2E7005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EA4B7-C33E-604A-B4B6-4C7D35C2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9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334B8-C930-194F-8C2E-E99BD759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053611-E1E6-C845-8DB2-4F605B31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B1BBE8-79B7-144B-B97A-E2AF5DCA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B7925A-3E0E-1445-918D-6FDC4B94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0771FA-B08B-FA44-8924-1C4C70FB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66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0A2D09-6660-7744-9F1B-D4427170D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5B7423-B857-8E4F-8E06-BEAD66464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661259-6C28-1C4C-AC9A-24ADA9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6EB500-740E-5F49-8221-5BAD69AC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FD06B-3618-C042-AA04-8A0F77FD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231B7-5EAF-074E-A70E-EE55416C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F08F2A-08BB-A04C-BFC5-D940D642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2B0C5F-89E7-3C4E-840D-29A71FEBA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46762-E047-BC41-82E4-F68973BC1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D717A-EFE8-8249-B9DB-C7D83E1B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033A80-76A4-724D-9FCD-8800820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75F9A8-609F-984D-9953-93919921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CF2D54-9E70-4240-BA02-3F15C739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5B5D7-A7AC-5946-A546-A6DC121B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E8F0D2-2AE6-E74E-8DCB-7167E0C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2B8656-C283-E945-A075-1B7DF4A6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FE5F3F-48BC-4B44-B541-6B391581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B44E760-6162-3C46-8055-EC9F7D85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7ABF77-88E9-FB49-8D02-4DFF87E2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297475-4CE5-D54B-A3A3-9E8C5B74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744C9-FBC3-F545-9C27-D1B837C4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90CB8-8959-BB4A-8F66-2DED8CC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538125-FD08-9A44-8A3A-64A203972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3106C3-C91B-AB46-9D32-304ABC39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E654A3-12F3-514D-A446-1282470E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D3431A-09C9-DF4C-8C23-A575797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92697-118C-7347-947D-2C305664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BE531D-851C-D149-9F85-D53787C75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3560B2-4DC0-0A42-9DB8-9B9FEE47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62E5B-B9C2-074F-A631-55454A11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7B04D0-E3B6-624F-A8BF-8E2E7005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3EA4B7-C33E-604A-B4B6-4C7D35C2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A6D4BE-739F-D247-811B-208A8DB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E500B-7322-254D-89D0-A192D081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0B21D-5C1A-A949-9830-DA52547D4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38AC-163C-A24C-96DB-B988DCEE13F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DC41F-C116-D240-8FD3-F7A77238A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BCF3F-F934-564A-B044-94613820F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801D-66D9-444E-AEEE-AC0519DB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A6D4BE-739F-D247-811B-208A8DB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E500B-7322-254D-89D0-A192D081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0B21D-5C1A-A949-9830-DA52547D4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DC41F-C116-D240-8FD3-F7A77238A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BCF3F-F934-564A-B044-94613820F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A6D4BE-739F-D247-811B-208A8DB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E500B-7322-254D-89D0-A192D081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0B21D-5C1A-A949-9830-DA52547D4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DC41F-C116-D240-8FD3-F7A77238A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BCF3F-F934-564A-B044-94613820F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A6D4BE-739F-D247-811B-208A8DB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E500B-7322-254D-89D0-A192D081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0B21D-5C1A-A949-9830-DA52547D4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38AC-163C-A24C-96DB-B988DCEE13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DC41F-C116-D240-8FD3-F7A77238A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BCF3F-F934-564A-B044-94613820F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801D-66D9-444E-AEEE-AC0519DBA6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ioneer_hub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www.youtube.com/channel/UCCRLPF4e8UlGzEnMpK-6d6Q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pioneerdatahub.co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showcase/pioneer-health-data-research-hub/" TargetMode="External"/><Relationship Id="rId11" Type="http://schemas.openxmlformats.org/officeDocument/2006/relationships/hyperlink" Target="https://www.ukri.org/" TargetMode="External"/><Relationship Id="rId5" Type="http://schemas.openxmlformats.org/officeDocument/2006/relationships/hyperlink" Target="http://www.pioneerdatahub.co.uk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hyperlink" Target="https://www.hdruk.ac.uk/" TargetMode="Externa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hyperlink" Target="https://twitter.com/pioneer_hub" TargetMode="External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channel/UCCRLPF4e8UlGzEnMpK-6d6Q" TargetMode="External"/><Relationship Id="rId11" Type="http://schemas.openxmlformats.org/officeDocument/2006/relationships/image" Target="../media/image13.emf"/><Relationship Id="rId24" Type="http://schemas.openxmlformats.org/officeDocument/2006/relationships/image" Target="../media/image25.png"/><Relationship Id="rId5" Type="http://schemas.openxmlformats.org/officeDocument/2006/relationships/hyperlink" Target="https://www.linkedin.com/showcase/pioneer-health-data-research-hub/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hyperlink" Target="http://www.pioneerdatahub.co.uk/" TargetMode="External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oneerdatahub.co.uk/data/what-data-do-we-have/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jpg"/><Relationship Id="rId7" Type="http://schemas.openxmlformats.org/officeDocument/2006/relationships/hyperlink" Target="https://twitter.com/pioneer_hub" TargetMode="Externa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channel/UCCRLPF4e8UlGzEnMpK-6d6Q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www.linkedin.com/showcase/pioneer-health-data-research-hub/" TargetMode="Externa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hyperlink" Target="http://www.pioneerdatahub.co.uk/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emf"/><Relationship Id="rId3" Type="http://schemas.openxmlformats.org/officeDocument/2006/relationships/image" Target="../media/image2.jpg"/><Relationship Id="rId7" Type="http://schemas.openxmlformats.org/officeDocument/2006/relationships/hyperlink" Target="https://twitter.com/pioneer_hub" TargetMode="Externa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channel/UCCRLPF4e8UlGzEnMpK-6d6Q" TargetMode="External"/><Relationship Id="rId11" Type="http://schemas.openxmlformats.org/officeDocument/2006/relationships/image" Target="../media/image42.emf"/><Relationship Id="rId5" Type="http://schemas.openxmlformats.org/officeDocument/2006/relationships/hyperlink" Target="https://www.linkedin.com/showcase/pioneer-health-data-research-hub/" TargetMode="External"/><Relationship Id="rId15" Type="http://schemas.openxmlformats.org/officeDocument/2006/relationships/image" Target="../media/image46.png"/><Relationship Id="rId10" Type="http://schemas.openxmlformats.org/officeDocument/2006/relationships/image" Target="../media/image41.emf"/><Relationship Id="rId4" Type="http://schemas.openxmlformats.org/officeDocument/2006/relationships/hyperlink" Target="http://www.pioneerdatahub.co.uk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7.png"/><Relationship Id="rId18" Type="http://schemas.openxmlformats.org/officeDocument/2006/relationships/image" Target="../media/image42.emf"/><Relationship Id="rId3" Type="http://schemas.openxmlformats.org/officeDocument/2006/relationships/image" Target="../media/image2.jpg"/><Relationship Id="rId7" Type="http://schemas.openxmlformats.org/officeDocument/2006/relationships/hyperlink" Target="https://twitter.com/pioneer_hub" TargetMode="External"/><Relationship Id="rId12" Type="http://schemas.microsoft.com/office/2007/relationships/diagramDrawing" Target="../diagrams/drawing1.xml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channel/UCCRLPF4e8UlGzEnMpK-6d6Q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https://www.linkedin.com/showcase/pioneer-health-data-research-hub/" TargetMode="External"/><Relationship Id="rId15" Type="http://schemas.openxmlformats.org/officeDocument/2006/relationships/image" Target="../media/image49.png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www.pioneerdatahub.co.uk/" TargetMode="External"/><Relationship Id="rId9" Type="http://schemas.openxmlformats.org/officeDocument/2006/relationships/diagramLayout" Target="../diagrams/layout1.xml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neerdatahub.co.uk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34470" y="5234651"/>
            <a:ext cx="4350965" cy="8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5AF071-0A08-E245-BD11-6EBDB930835E}"/>
              </a:ext>
            </a:extLst>
          </p:cNvPr>
          <p:cNvSpPr txBox="1"/>
          <p:nvPr/>
        </p:nvSpPr>
        <p:spPr>
          <a:xfrm>
            <a:off x="3163615" y="157896"/>
            <a:ext cx="8818180" cy="76944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ABOUT 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9" name="Rectangle 8">
            <a:hlinkClick r:id="rId5"/>
            <a:hlinkHover r:id="rId5"/>
            <a:extLst>
              <a:ext uri="{FF2B5EF4-FFF2-40B4-BE49-F238E27FC236}">
                <a16:creationId xmlns="" xmlns:a16="http://schemas.microsoft.com/office/drawing/2014/main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/>
            <a:hlinkHover r:id="rId5"/>
            <a:extLst>
              <a:ext uri="{FF2B5EF4-FFF2-40B4-BE49-F238E27FC236}">
                <a16:creationId xmlns="" xmlns:a16="http://schemas.microsoft.com/office/drawing/2014/main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hlinkHover r:id="rId5"/>
            <a:extLst>
              <a:ext uri="{FF2B5EF4-FFF2-40B4-BE49-F238E27FC236}">
                <a16:creationId xmlns:a16="http://schemas.microsoft.com/office/drawing/2014/main" xmlns="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5"/>
            <a:hlinkHover r:id="rId5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6"/>
            <a:hlinkHover r:id="rId5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095471" y="6498236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7"/>
            <a:hlinkHover r:id="rId5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377524" y="6498236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8"/>
            <a:hlinkHover r:id="rId5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636832" y="6498236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4" y="1362483"/>
            <a:ext cx="9713591" cy="1077214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3200" dirty="0" smtClean="0">
                <a:solidFill>
                  <a:srgbClr val="3C3C3B"/>
                </a:solidFill>
                <a:latin typeface="+mj-lt"/>
              </a:rPr>
              <a:t>PIONEER: The </a:t>
            </a:r>
            <a:r>
              <a:rPr lang="en-GB" sz="3200" dirty="0">
                <a:solidFill>
                  <a:srgbClr val="3C3C3B"/>
                </a:solidFill>
                <a:latin typeface="+mj-lt"/>
              </a:rPr>
              <a:t>Health </a:t>
            </a:r>
            <a:r>
              <a:rPr lang="en-GB" sz="3200" dirty="0" smtClean="0">
                <a:solidFill>
                  <a:srgbClr val="3C3C3B"/>
                </a:solidFill>
                <a:latin typeface="+mj-lt"/>
              </a:rPr>
              <a:t>Data Research </a:t>
            </a:r>
            <a:r>
              <a:rPr lang="en-GB" sz="3200" dirty="0">
                <a:solidFill>
                  <a:srgbClr val="3C3C3B"/>
                </a:solidFill>
                <a:latin typeface="+mj-lt"/>
              </a:rPr>
              <a:t>Hub </a:t>
            </a:r>
            <a:r>
              <a:rPr lang="en-GB" sz="3200" dirty="0" smtClean="0">
                <a:solidFill>
                  <a:srgbClr val="3C3C3B"/>
                </a:solidFill>
                <a:latin typeface="+mj-lt"/>
              </a:rPr>
              <a:t>for Acute </a:t>
            </a:r>
            <a:r>
              <a:rPr lang="en-GB" sz="3200" dirty="0">
                <a:solidFill>
                  <a:srgbClr val="3C3C3B"/>
                </a:solidFill>
                <a:latin typeface="+mj-lt"/>
              </a:rPr>
              <a:t>Care</a:t>
            </a:r>
            <a:r>
              <a:rPr lang="en-GB" sz="3200" dirty="0">
                <a:solidFill>
                  <a:srgbClr val="3C3C3B"/>
                </a:solidFill>
              </a:rPr>
              <a:t>	</a:t>
            </a:r>
          </a:p>
          <a:p>
            <a:endParaRPr lang="en-GB" sz="1600" dirty="0">
              <a:solidFill>
                <a:srgbClr val="3C3C3B"/>
              </a:solidFill>
            </a:endParaRPr>
          </a:p>
          <a:p>
            <a:endParaRPr lang="en-GB" sz="1600" dirty="0">
              <a:solidFill>
                <a:srgbClr val="3C3C3B"/>
              </a:solidFill>
            </a:endParaRPr>
          </a:p>
        </p:txBody>
      </p:sp>
      <p:pic>
        <p:nvPicPr>
          <p:cNvPr id="18" name="Picture 6" descr="\\Nt0351_bdc_0003\I&amp;C\Health Informatics_Analytics\Health Informatics BD\11. Temporary\04. Marketing &amp; website &amp; Logos\Organisation Logos\HDR UK\hdruk_main_rgb_jpeg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1" y="2466326"/>
            <a:ext cx="2104676" cy="9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5713" y="2150584"/>
            <a:ext cx="2295527" cy="33855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1600" b="1" dirty="0"/>
              <a:t>Our Funders</a:t>
            </a:r>
          </a:p>
        </p:txBody>
      </p:sp>
      <p:sp>
        <p:nvSpPr>
          <p:cNvPr id="21" name="AutoShape 4" descr="ukri-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\\Nt0351_bdc_0003\I&amp;C\Health Informatics_Analytics\Health Informatics BD\11. Temporary\04. Marketing &amp; website &amp; Logos\Organisation Logos\UKRI+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25" y="2581371"/>
            <a:ext cx="2379334" cy="7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2310" y="3634941"/>
            <a:ext cx="2295527" cy="33855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1600" b="1" dirty="0"/>
              <a:t>Our </a:t>
            </a:r>
            <a:r>
              <a:rPr lang="en-GB" sz="1600" b="1" dirty="0" smtClean="0"/>
              <a:t>Partners</a:t>
            </a:r>
            <a:endParaRPr lang="en-GB" sz="1600" b="1" dirty="0"/>
          </a:p>
        </p:txBody>
      </p:sp>
      <p:pic>
        <p:nvPicPr>
          <p:cNvPr id="1026" name="Picture 2" descr="\\Nt0351_bdc_0003\I&amp;C\Health Informatics_Analytics\Health Informatics BD\11. Temporary\04. Marketing &amp; website &amp; Logos\Organisation Logos\UHB\640px-University_Hospitals_Birmingham_NHS_Foundation_Trust_logo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3" y="4036801"/>
            <a:ext cx="1919872" cy="9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Nt0351_bdc_0003\I&amp;C\Health Informatics_Analytics\Health Informatics BD\11. Temporary\04. Marketing &amp; website &amp; Logos\Organisation Logos\University of Birmingham\crested-wm-full-colou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41" y="3634941"/>
            <a:ext cx="4072865" cy="15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\\xuhb.nhs.uk\userdata\UserHome P-Z\thad\My Documents\Tabish - HED\Logos and Icons\Screen 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87" y="2150584"/>
            <a:ext cx="4810562" cy="3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1"/>
          <a:stretch/>
        </p:blipFill>
        <p:spPr bwMode="auto">
          <a:xfrm>
            <a:off x="7262812" y="2380197"/>
            <a:ext cx="4374019" cy="245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9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5AF071-0A08-E245-BD11-6EBDB930835E}"/>
              </a:ext>
            </a:extLst>
          </p:cNvPr>
          <p:cNvSpPr txBox="1"/>
          <p:nvPr/>
        </p:nvSpPr>
        <p:spPr>
          <a:xfrm>
            <a:off x="3163615" y="157896"/>
            <a:ext cx="8818180" cy="76944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r"/>
            <a:r>
              <a:rPr lang="en-US" sz="4400" dirty="0" smtClean="0">
                <a:solidFill>
                  <a:prstClr val="white"/>
                </a:solidFill>
                <a:latin typeface="Calibri Light" panose="020F0302020204030204"/>
                <a:cs typeface="Calibri" panose="020F0502020204030204" pitchFamily="34" charset="0"/>
              </a:rPr>
              <a:t>OUR </a:t>
            </a:r>
            <a:r>
              <a:rPr lang="en-US" sz="4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AIMS</a:t>
            </a:r>
            <a:endParaRPr lang="en-US" sz="44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5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081983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6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364036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7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623344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884" y="1362483"/>
            <a:ext cx="4263174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3200" dirty="0" smtClean="0">
                <a:solidFill>
                  <a:srgbClr val="3C3C3B"/>
                </a:solidFill>
                <a:latin typeface="+mj-lt"/>
              </a:rPr>
              <a:t>How PIONEER works</a:t>
            </a:r>
            <a:endParaRPr lang="en-GB" sz="3200" dirty="0">
              <a:solidFill>
                <a:srgbClr val="3C3C3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0181" y="2205647"/>
            <a:ext cx="3158851" cy="2736398"/>
            <a:chOff x="2660181" y="2205647"/>
            <a:chExt cx="3158851" cy="2736398"/>
          </a:xfrm>
        </p:grpSpPr>
        <p:sp>
          <p:nvSpPr>
            <p:cNvPr id="44" name="Rectangle 43"/>
            <p:cNvSpPr/>
            <p:nvPr/>
          </p:nvSpPr>
          <p:spPr>
            <a:xfrm>
              <a:off x="2958065" y="3652273"/>
              <a:ext cx="24067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400" dirty="0">
                <a:solidFill>
                  <a:srgbClr val="3C3C3B"/>
                </a:solidFill>
              </a:endParaRPr>
            </a:p>
            <a:p>
              <a:endParaRPr lang="en-GB" sz="1400" dirty="0">
                <a:solidFill>
                  <a:srgbClr val="3C3C3B"/>
                </a:solidFill>
              </a:endParaRPr>
            </a:p>
          </p:txBody>
        </p:sp>
        <p:sp>
          <p:nvSpPr>
            <p:cNvPr id="33" name="Arrow: Right 100">
              <a:extLst>
                <a:ext uri="{FF2B5EF4-FFF2-40B4-BE49-F238E27FC236}">
                  <a16:creationId xmlns:a16="http://schemas.microsoft.com/office/drawing/2014/main" xmlns="" id="{748BEF3C-2276-4D3F-A9C9-AAEDF6385517}"/>
                </a:ext>
              </a:extLst>
            </p:cNvPr>
            <p:cNvSpPr/>
            <p:nvPr/>
          </p:nvSpPr>
          <p:spPr>
            <a:xfrm>
              <a:off x="2660181" y="3255198"/>
              <a:ext cx="985152" cy="377696"/>
            </a:xfrm>
            <a:prstGeom prst="rightArrow">
              <a:avLst/>
            </a:prstGeom>
            <a:solidFill>
              <a:srgbClr val="3DB28C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94861" y="4603491"/>
              <a:ext cx="21241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600" dirty="0" smtClean="0"/>
                <a:t>Improve understanding</a:t>
              </a:r>
              <a:endParaRPr lang="en-GB" sz="16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503" y="2205647"/>
              <a:ext cx="1076325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39DF223E-9BA1-E942-98E5-8FFCBBD7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97192" y="3426026"/>
              <a:ext cx="957728" cy="84599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7171CD3B-2E71-F842-A619-37F0C7A50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6949" y="3443585"/>
              <a:ext cx="589109" cy="82843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3328" y="2054711"/>
            <a:ext cx="2324519" cy="2887335"/>
            <a:chOff x="473328" y="2054711"/>
            <a:chExt cx="2324519" cy="2887335"/>
          </a:xfrm>
        </p:grpSpPr>
        <p:sp>
          <p:nvSpPr>
            <p:cNvPr id="2" name="TextBox 1"/>
            <p:cNvSpPr txBox="1"/>
            <p:nvPr/>
          </p:nvSpPr>
          <p:spPr>
            <a:xfrm>
              <a:off x="839096" y="2054711"/>
              <a:ext cx="180728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3328" y="4603492"/>
              <a:ext cx="23245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solidFill>
                    <a:srgbClr val="3C3C3B"/>
                  </a:solidFill>
                </a:rPr>
                <a:t>Understand acute illness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E9D43137-AA18-F940-9E2D-044D5E37B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6358" y="3369946"/>
              <a:ext cx="736386" cy="9757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DF162E5-4C0C-EE44-887B-6C88C0ED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78956" y="2250070"/>
              <a:ext cx="589109" cy="9757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D32E591-AC81-B143-BBFD-0981EAC5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3328" y="2222456"/>
              <a:ext cx="865254" cy="103094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86D2D11-BC70-6B47-AAEF-E0D114A0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32002" y="3398412"/>
              <a:ext cx="791615" cy="10309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895395" y="2250070"/>
            <a:ext cx="3153587" cy="2614367"/>
            <a:chOff x="8895395" y="2250070"/>
            <a:chExt cx="3153587" cy="2614367"/>
          </a:xfrm>
        </p:grpSpPr>
        <p:sp>
          <p:nvSpPr>
            <p:cNvPr id="51" name="Rectangle 50"/>
            <p:cNvSpPr/>
            <p:nvPr/>
          </p:nvSpPr>
          <p:spPr>
            <a:xfrm>
              <a:off x="10118199" y="4525883"/>
              <a:ext cx="15887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600" dirty="0" smtClean="0"/>
                <a:t>Deliver advances</a:t>
              </a:r>
              <a:endParaRPr lang="en-GB" sz="160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1309" y="3467225"/>
              <a:ext cx="907673" cy="96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3937" y="2263109"/>
              <a:ext cx="742950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583" y="2250070"/>
              <a:ext cx="840968" cy="1131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579" y="3305723"/>
              <a:ext cx="100965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Arrow: Right 100">
              <a:extLst>
                <a:ext uri="{FF2B5EF4-FFF2-40B4-BE49-F238E27FC236}">
                  <a16:creationId xmlns:a16="http://schemas.microsoft.com/office/drawing/2014/main" xmlns="" id="{748BEF3C-2276-4D3F-A9C9-AAEDF6385517}"/>
                </a:ext>
              </a:extLst>
            </p:cNvPr>
            <p:cNvSpPr/>
            <p:nvPr/>
          </p:nvSpPr>
          <p:spPr>
            <a:xfrm>
              <a:off x="8895395" y="3254737"/>
              <a:ext cx="985152" cy="377696"/>
            </a:xfrm>
            <a:prstGeom prst="rightArrow">
              <a:avLst/>
            </a:prstGeom>
            <a:solidFill>
              <a:srgbClr val="3DB28C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86140" y="2205647"/>
            <a:ext cx="3289692" cy="2736398"/>
            <a:chOff x="5886140" y="2205647"/>
            <a:chExt cx="3289692" cy="2736398"/>
          </a:xfrm>
        </p:grpSpPr>
        <p:sp>
          <p:nvSpPr>
            <p:cNvPr id="50" name="Rectangle 49"/>
            <p:cNvSpPr/>
            <p:nvPr/>
          </p:nvSpPr>
          <p:spPr>
            <a:xfrm>
              <a:off x="6924895" y="4603491"/>
              <a:ext cx="22509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600" dirty="0" smtClean="0"/>
                <a:t>Responsible data sharing</a:t>
              </a:r>
              <a:endParaRPr lang="en-GB" sz="1600" dirty="0"/>
            </a:p>
          </p:txBody>
        </p:sp>
        <p:pic>
          <p:nvPicPr>
            <p:cNvPr id="53" name="Graphic 42" descr="Users">
              <a:extLst>
                <a:ext uri="{FF2B5EF4-FFF2-40B4-BE49-F238E27FC236}">
                  <a16:creationId xmlns:a16="http://schemas.microsoft.com/office/drawing/2014/main" xmlns="" id="{C1B4C50F-9B6C-4E86-95E4-891726CB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1036" y="3043600"/>
              <a:ext cx="1651560" cy="1651560"/>
            </a:xfrm>
            <a:prstGeom prst="rect">
              <a:avLst/>
            </a:prstGeom>
          </p:spPr>
        </p:pic>
        <p:sp>
          <p:nvSpPr>
            <p:cNvPr id="57" name="Arrow: Right 100">
              <a:extLst>
                <a:ext uri="{FF2B5EF4-FFF2-40B4-BE49-F238E27FC236}">
                  <a16:creationId xmlns:a16="http://schemas.microsoft.com/office/drawing/2014/main" xmlns="" id="{748BEF3C-2276-4D3F-A9C9-AAEDF6385517}"/>
                </a:ext>
              </a:extLst>
            </p:cNvPr>
            <p:cNvSpPr/>
            <p:nvPr/>
          </p:nvSpPr>
          <p:spPr>
            <a:xfrm>
              <a:off x="5886140" y="3274577"/>
              <a:ext cx="985152" cy="377696"/>
            </a:xfrm>
            <a:prstGeom prst="rightArrow">
              <a:avLst/>
            </a:prstGeom>
            <a:solidFill>
              <a:srgbClr val="3DB28C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718" y="2205647"/>
              <a:ext cx="1049090" cy="81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8909" y="2306425"/>
              <a:ext cx="886165" cy="695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285784" y="4902146"/>
            <a:ext cx="2774387" cy="1359069"/>
            <a:chOff x="3285784" y="4902146"/>
            <a:chExt cx="2774387" cy="1359069"/>
          </a:xfrm>
        </p:grpSpPr>
        <p:grpSp>
          <p:nvGrpSpPr>
            <p:cNvPr id="5" name="Group 4"/>
            <p:cNvGrpSpPr/>
            <p:nvPr/>
          </p:nvGrpSpPr>
          <p:grpSpPr>
            <a:xfrm>
              <a:off x="3285784" y="5394721"/>
              <a:ext cx="2774387" cy="866494"/>
              <a:chOff x="3050290" y="5225012"/>
              <a:chExt cx="2774387" cy="866494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290" y="5286784"/>
                <a:ext cx="771525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84" r="25860" b="17444"/>
              <a:stretch/>
            </p:blipFill>
            <p:spPr bwMode="auto">
              <a:xfrm>
                <a:off x="3856881" y="5225012"/>
                <a:ext cx="955875" cy="804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4860" y="5225012"/>
                <a:ext cx="919817" cy="866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" name="Arrow: Right 100">
              <a:extLst>
                <a:ext uri="{FF2B5EF4-FFF2-40B4-BE49-F238E27FC236}">
                  <a16:creationId xmlns:a16="http://schemas.microsoft.com/office/drawing/2014/main" xmlns="" id="{748BEF3C-2276-4D3F-A9C9-AAEDF6385517}"/>
                </a:ext>
              </a:extLst>
            </p:cNvPr>
            <p:cNvSpPr/>
            <p:nvPr/>
          </p:nvSpPr>
          <p:spPr>
            <a:xfrm rot="16200000">
              <a:off x="4418449" y="5054009"/>
              <a:ext cx="492575" cy="188849"/>
            </a:xfrm>
            <a:prstGeom prst="rightArrow">
              <a:avLst/>
            </a:prstGeom>
            <a:solidFill>
              <a:srgbClr val="3DB28C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6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5AF071-0A08-E245-BD11-6EBDB930835E}"/>
              </a:ext>
            </a:extLst>
          </p:cNvPr>
          <p:cNvSpPr txBox="1"/>
          <p:nvPr/>
        </p:nvSpPr>
        <p:spPr>
          <a:xfrm>
            <a:off x="3163615" y="157896"/>
            <a:ext cx="8818180" cy="76944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r"/>
            <a:r>
              <a:rPr lang="en-US" sz="4400" dirty="0" smtClean="0">
                <a:solidFill>
                  <a:prstClr val="white"/>
                </a:solidFill>
                <a:latin typeface="Calibri Light" panose="020F0302020204030204"/>
                <a:cs typeface="Calibri" panose="020F0502020204030204" pitchFamily="34" charset="0"/>
              </a:rPr>
              <a:t>DATA </a:t>
            </a:r>
            <a:r>
              <a:rPr lang="en-US" sz="4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OVERVIEW</a:t>
            </a:r>
            <a:endParaRPr lang="en-US" sz="44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5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081983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6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364036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7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623344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4" y="1362483"/>
            <a:ext cx="4872074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3200" dirty="0" smtClean="0">
                <a:solidFill>
                  <a:srgbClr val="3C3C3B"/>
                </a:solidFill>
                <a:latin typeface="Calibri Light" panose="020F0302020204030204"/>
              </a:rPr>
              <a:t>WHAT DATA DO WE HAVE?</a:t>
            </a:r>
            <a:endParaRPr lang="en-GB" sz="1600" dirty="0" smtClean="0">
              <a:solidFill>
                <a:srgbClr val="3C3C3B"/>
              </a:solidFill>
            </a:endParaRPr>
          </a:p>
        </p:txBody>
      </p:sp>
      <p:sp>
        <p:nvSpPr>
          <p:cNvPr id="21" name="AutoShape 4" descr="ukri-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/>
          <a:stretch/>
        </p:blipFill>
        <p:spPr bwMode="auto">
          <a:xfrm>
            <a:off x="6604399" y="1647348"/>
            <a:ext cx="5437755" cy="455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211" y="1962639"/>
            <a:ext cx="1443643" cy="1439495"/>
            <a:chOff x="254211" y="1962639"/>
            <a:chExt cx="1443643" cy="1439495"/>
          </a:xfrm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11" y="1962639"/>
              <a:ext cx="1400175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5357" y="3125135"/>
              <a:ext cx="1392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Attendance Reason</a:t>
              </a:r>
              <a:endParaRPr lang="en-GB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09539" y="1956924"/>
            <a:ext cx="1674369" cy="1445210"/>
            <a:chOff x="1809539" y="1956924"/>
            <a:chExt cx="1674369" cy="1445210"/>
          </a:xfrm>
        </p:grpSpPr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165" y="1956924"/>
              <a:ext cx="137160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809539" y="3125135"/>
              <a:ext cx="1674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Operations/ Procedures</a:t>
              </a:r>
              <a:endParaRPr lang="en-GB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49345" y="1947267"/>
            <a:ext cx="1617751" cy="1454867"/>
            <a:chOff x="3549345" y="1947267"/>
            <a:chExt cx="1617751" cy="1454867"/>
          </a:xfrm>
        </p:grpSpPr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345" y="1947267"/>
              <a:ext cx="1428750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549345" y="3125135"/>
              <a:ext cx="1617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Medications / Allergies</a:t>
              </a:r>
              <a:endParaRPr lang="en-GB" sz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13749" y="2034897"/>
            <a:ext cx="1314450" cy="1367237"/>
            <a:chOff x="5213749" y="2034897"/>
            <a:chExt cx="1314450" cy="1367237"/>
          </a:xfrm>
        </p:grpSpPr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749" y="2034897"/>
              <a:ext cx="13144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485883" y="3125135"/>
              <a:ext cx="819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Vital Signs</a:t>
              </a:r>
              <a:endParaRPr lang="en-GB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7975" y="3508957"/>
            <a:ext cx="1352550" cy="1373121"/>
            <a:chOff x="307975" y="3508957"/>
            <a:chExt cx="1352550" cy="1373121"/>
          </a:xfrm>
        </p:grpSpPr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3508957"/>
              <a:ext cx="135255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94235" y="4605079"/>
              <a:ext cx="1205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Laboratory Tests</a:t>
              </a:r>
              <a:endParaRPr lang="en-GB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6645" y="3450722"/>
            <a:ext cx="1294411" cy="1431356"/>
            <a:chOff x="1936645" y="3450722"/>
            <a:chExt cx="1294411" cy="1431356"/>
          </a:xfrm>
        </p:grpSpPr>
        <p:pic>
          <p:nvPicPr>
            <p:cNvPr id="4117" name="Picture 2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645" y="3450722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031176" y="4605079"/>
              <a:ext cx="1199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Imaging Reports</a:t>
              </a:r>
              <a:endParaRPr lang="en-GB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81901" y="3481334"/>
            <a:ext cx="1792991" cy="1400744"/>
            <a:chOff x="3481901" y="3481334"/>
            <a:chExt cx="1792991" cy="1400744"/>
          </a:xfrm>
        </p:grpSpPr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400" y="3481334"/>
              <a:ext cx="1285875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481901" y="4605079"/>
              <a:ext cx="1792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Complications / Diagnosis</a:t>
              </a:r>
              <a:endParaRPr lang="en-GB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5184" y="3481202"/>
            <a:ext cx="1333500" cy="1400876"/>
            <a:chOff x="5265184" y="3481202"/>
            <a:chExt cx="1333500" cy="1400876"/>
          </a:xfrm>
        </p:grpSpPr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184" y="3481202"/>
              <a:ext cx="13335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566282" y="4605079"/>
              <a:ext cx="684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Severity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111" y="4890146"/>
            <a:ext cx="1581150" cy="1429065"/>
            <a:chOff x="216111" y="4890146"/>
            <a:chExt cx="1581150" cy="1429065"/>
          </a:xfrm>
        </p:grpSpPr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11" y="4890146"/>
              <a:ext cx="1581150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94235" y="6042212"/>
              <a:ext cx="1222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Patient </a:t>
              </a:r>
              <a:r>
                <a:rPr lang="en-GB" sz="1200" dirty="0" smtClean="0"/>
                <a:t>Transfers</a:t>
              </a:r>
              <a:endParaRPr lang="en-GB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03791" y="4920212"/>
            <a:ext cx="1390650" cy="1398999"/>
            <a:chOff x="1903791" y="4920212"/>
            <a:chExt cx="1390650" cy="1398999"/>
          </a:xfrm>
        </p:grpSpPr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791" y="4920212"/>
              <a:ext cx="139065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039003" y="6042212"/>
              <a:ext cx="1093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Final Outcome</a:t>
              </a:r>
              <a:endParaRPr lang="en-GB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445" y="4860204"/>
            <a:ext cx="1295400" cy="1459007"/>
            <a:chOff x="3587445" y="4860204"/>
            <a:chExt cx="1295400" cy="1459007"/>
          </a:xfrm>
        </p:grpSpPr>
        <p:pic>
          <p:nvPicPr>
            <p:cNvPr id="4122" name="Picture 2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445" y="4860204"/>
              <a:ext cx="1295400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649999" y="6042212"/>
              <a:ext cx="1183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Outpatient Care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5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5AF071-0A08-E245-BD11-6EBDB930835E}"/>
              </a:ext>
            </a:extLst>
          </p:cNvPr>
          <p:cNvSpPr txBox="1"/>
          <p:nvPr/>
        </p:nvSpPr>
        <p:spPr>
          <a:xfrm>
            <a:off x="3163615" y="157896"/>
            <a:ext cx="8818180" cy="76944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r"/>
            <a:r>
              <a:rPr lang="en-US" sz="4400" dirty="0">
                <a:solidFill>
                  <a:prstClr val="white"/>
                </a:solidFill>
                <a:latin typeface="Calibri Light" panose="020F0302020204030204"/>
                <a:cs typeface="Calibri" panose="020F0502020204030204" pitchFamily="34" charset="0"/>
              </a:rPr>
              <a:t>DATA </a:t>
            </a:r>
            <a:r>
              <a:rPr lang="en-US" sz="4400" b="1" dirty="0">
                <a:solidFill>
                  <a:prstClr val="white"/>
                </a:solidFill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9" name="Rectangle 8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EDAA3C53-0B5D-3D48-8F95-F420E7BDFDBB}"/>
              </a:ext>
            </a:extLst>
          </p:cNvPr>
          <p:cNvSpPr/>
          <p:nvPr/>
        </p:nvSpPr>
        <p:spPr>
          <a:xfrm>
            <a:off x="292311" y="6241061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99C02985-5F7B-4747-84BC-CFFCB8B12A27}"/>
              </a:ext>
            </a:extLst>
          </p:cNvPr>
          <p:cNvSpPr/>
          <p:nvPr/>
        </p:nvSpPr>
        <p:spPr>
          <a:xfrm>
            <a:off x="292311" y="6241061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EDAA3C53-0B5D-3D48-8F95-F420E7BDFDBB}"/>
              </a:ext>
            </a:extLst>
          </p:cNvPr>
          <p:cNvSpPr/>
          <p:nvPr/>
        </p:nvSpPr>
        <p:spPr>
          <a:xfrm>
            <a:off x="292311" y="6241061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5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081983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6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364036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7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623344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AutoShape 4" descr="ukri-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2211144"/>
            <a:ext cx="4953930" cy="4953930"/>
          </a:xfrm>
          <a:prstGeom prst="rect">
            <a:avLst/>
          </a:prstGeom>
        </p:spPr>
      </p:pic>
      <p:sp>
        <p:nvSpPr>
          <p:cNvPr id="18" name="Rectangle 17">
            <a:hlinkClick r:id="rId5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081983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Click r:id="rId6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364036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hlinkClick r:id="rId7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623344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3" y="1362483"/>
            <a:ext cx="4874891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3200" dirty="0" smtClean="0">
                <a:solidFill>
                  <a:srgbClr val="3C3C3B"/>
                </a:solidFill>
                <a:latin typeface="Calibri Light" panose="020F0302020204030204"/>
              </a:rPr>
              <a:t>DATA LICENSING</a:t>
            </a:r>
            <a:endParaRPr lang="en-GB" sz="3200" dirty="0" smtClean="0">
              <a:solidFill>
                <a:srgbClr val="3C3C3B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91069" y="2407775"/>
            <a:ext cx="1280863" cy="1372154"/>
            <a:chOff x="7419669" y="2407775"/>
            <a:chExt cx="1280863" cy="1372154"/>
          </a:xfrm>
        </p:grpSpPr>
        <p:pic>
          <p:nvPicPr>
            <p:cNvPr id="24" name="Graphic 13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2664915-B4E2-4BB8-A41E-CF15D3648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705" y="2407775"/>
              <a:ext cx="852998" cy="8529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19669" y="3318264"/>
              <a:ext cx="1280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 extraction &amp;</a:t>
              </a:r>
            </a:p>
            <a:p>
              <a:r>
                <a:rPr lang="en-GB" sz="1200" dirty="0" smtClean="0"/>
                <a:t>Transformation</a:t>
              </a:r>
              <a:endParaRPr lang="en-GB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22628" y="2439696"/>
            <a:ext cx="1211027" cy="1175552"/>
            <a:chOff x="8522653" y="2439696"/>
            <a:chExt cx="1211027" cy="1175552"/>
          </a:xfrm>
        </p:grpSpPr>
        <p:sp>
          <p:nvSpPr>
            <p:cNvPr id="27" name="Oval 44">
              <a:extLst>
                <a:ext uri="{FF2B5EF4-FFF2-40B4-BE49-F238E27FC236}">
                  <a16:creationId xmlns="" xmlns:a16="http://schemas.microsoft.com/office/drawing/2014/main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6833" y="2439696"/>
              <a:ext cx="654153" cy="778891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34138" y="3338249"/>
              <a:ext cx="899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Enrich Data</a:t>
              </a:r>
              <a:endParaRPr lang="en-GB" sz="1200" dirty="0"/>
            </a:p>
          </p:txBody>
        </p:sp>
        <p:sp>
          <p:nvSpPr>
            <p:cNvPr id="29" name="Plus 28"/>
            <p:cNvSpPr/>
            <p:nvPr/>
          </p:nvSpPr>
          <p:spPr>
            <a:xfrm>
              <a:off x="8522653" y="2657907"/>
              <a:ext cx="355758" cy="389446"/>
            </a:xfrm>
            <a:prstGeom prst="mathPlus">
              <a:avLst/>
            </a:prstGeom>
            <a:solidFill>
              <a:srgbClr val="3DB28C"/>
            </a:solidFill>
            <a:ln>
              <a:solidFill>
                <a:srgbClr val="3DB2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13458" y="2439696"/>
            <a:ext cx="1699300" cy="1175552"/>
            <a:chOff x="9613458" y="2439696"/>
            <a:chExt cx="1699300" cy="1175552"/>
          </a:xfrm>
        </p:grpSpPr>
        <p:sp>
          <p:nvSpPr>
            <p:cNvPr id="31" name="TextBox 30"/>
            <p:cNvSpPr txBox="1"/>
            <p:nvPr/>
          </p:nvSpPr>
          <p:spPr>
            <a:xfrm>
              <a:off x="10088769" y="3338249"/>
              <a:ext cx="12239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Bespoke Dataset</a:t>
              </a:r>
              <a:endParaRPr lang="en-GB" sz="12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613458" y="2439696"/>
              <a:ext cx="1460196" cy="778891"/>
              <a:chOff x="9613458" y="2439696"/>
              <a:chExt cx="1460196" cy="77889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E01B752E-8F8C-914D-A22D-7C4C40A81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88769" y="2439696"/>
                <a:ext cx="984885" cy="778891"/>
              </a:xfrm>
              <a:prstGeom prst="rect">
                <a:avLst/>
              </a:prstGeom>
            </p:spPr>
          </p:pic>
          <p:sp>
            <p:nvSpPr>
              <p:cNvPr id="34" name="Equal 33"/>
              <p:cNvSpPr/>
              <p:nvPr/>
            </p:nvSpPr>
            <p:spPr>
              <a:xfrm>
                <a:off x="9613458" y="2657907"/>
                <a:ext cx="355758" cy="389446"/>
              </a:xfrm>
              <a:prstGeom prst="mathEqual">
                <a:avLst/>
              </a:prstGeom>
              <a:solidFill>
                <a:srgbClr val="3DB28C"/>
              </a:solidFill>
              <a:ln>
                <a:solidFill>
                  <a:srgbClr val="3DB2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u="sng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A85A51-76B4-D441-8B6E-5C1E804A41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5456" y="3929899"/>
            <a:ext cx="1339850" cy="17226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30085" y="2023096"/>
            <a:ext cx="37433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Data access is licensed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Data cannot be shared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Data is sufficient for the study</a:t>
            </a:r>
          </a:p>
          <a:p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2374557" y="3882992"/>
            <a:ext cx="1741648" cy="2013100"/>
            <a:chOff x="2514600" y="4371975"/>
            <a:chExt cx="1741648" cy="20131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A624534-10C9-4F1D-B617-C4CF697F5032}"/>
                </a:ext>
              </a:extLst>
            </p:cNvPr>
            <p:cNvSpPr txBox="1"/>
            <p:nvPr/>
          </p:nvSpPr>
          <p:spPr>
            <a:xfrm>
              <a:off x="2583927" y="6138854"/>
              <a:ext cx="16723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prstClr val="black"/>
                  </a:solidFill>
                </a:rPr>
                <a:t>Customer A: TRE</a:t>
              </a:r>
              <a:endParaRPr lang="en-GB" sz="800" dirty="0" smtClean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4600" y="4371975"/>
              <a:ext cx="1741648" cy="2013100"/>
            </a:xfrm>
            <a:prstGeom prst="rect">
              <a:avLst/>
            </a:prstGeom>
            <a:noFill/>
            <a:ln w="3175">
              <a:solidFill>
                <a:srgbClr val="3C3C3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8453" y="1362482"/>
            <a:ext cx="4874891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3200" dirty="0" smtClean="0">
                <a:solidFill>
                  <a:srgbClr val="3C3C3B"/>
                </a:solidFill>
                <a:latin typeface="Calibri Light" panose="020F0302020204030204"/>
              </a:rPr>
              <a:t>DATA SERVICES AVAILABLE</a:t>
            </a:r>
            <a:endParaRPr lang="en-GB" sz="3200" dirty="0" smtClean="0">
              <a:solidFill>
                <a:srgbClr val="3C3C3B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29658" y="3653348"/>
            <a:ext cx="2697546" cy="2804043"/>
            <a:chOff x="9229658" y="3653348"/>
            <a:chExt cx="2697546" cy="280404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1211" y="5111398"/>
              <a:ext cx="1345993" cy="134599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9229658" y="3653348"/>
              <a:ext cx="2645225" cy="2381073"/>
              <a:chOff x="9229658" y="3653348"/>
              <a:chExt cx="2645225" cy="238107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969216" y="4169353"/>
                <a:ext cx="1437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Consulting Services</a:t>
                </a:r>
                <a:endParaRPr lang="en-GB" sz="1200" dirty="0"/>
              </a:p>
            </p:txBody>
          </p:sp>
          <p:sp>
            <p:nvSpPr>
              <p:cNvPr id="42" name="Plus 41"/>
              <p:cNvSpPr/>
              <p:nvPr/>
            </p:nvSpPr>
            <p:spPr>
              <a:xfrm>
                <a:off x="10332405" y="3653348"/>
                <a:ext cx="355758" cy="389446"/>
              </a:xfrm>
              <a:prstGeom prst="mathPlus">
                <a:avLst/>
              </a:prstGeom>
              <a:solidFill>
                <a:srgbClr val="3DB28C"/>
              </a:solidFill>
              <a:ln>
                <a:solidFill>
                  <a:srgbClr val="3DB2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4FC5EBF-A0CA-D247-B4BF-8F0976348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68905" y="4505623"/>
                <a:ext cx="1105978" cy="67395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3F14D006-BFF7-7E4A-8F8F-0367D5E95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29658" y="5534367"/>
                <a:ext cx="1280626" cy="5000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5986" y="4505623"/>
                <a:ext cx="767838" cy="7678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01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5AF071-0A08-E245-BD11-6EBDB930835E}"/>
              </a:ext>
            </a:extLst>
          </p:cNvPr>
          <p:cNvSpPr txBox="1"/>
          <p:nvPr/>
        </p:nvSpPr>
        <p:spPr>
          <a:xfrm>
            <a:off x="3163615" y="157896"/>
            <a:ext cx="8818180" cy="76944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r"/>
            <a:r>
              <a:rPr lang="en-US" sz="4400" dirty="0" smtClean="0">
                <a:solidFill>
                  <a:prstClr val="white"/>
                </a:solidFill>
                <a:latin typeface="Calibri Light" panose="020F0302020204030204"/>
                <a:cs typeface="Calibri" panose="020F0502020204030204" pitchFamily="34" charset="0"/>
              </a:rPr>
              <a:t>APPLICATION </a:t>
            </a:r>
            <a:r>
              <a:rPr lang="en-US" sz="44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PROCESS</a:t>
            </a:r>
            <a:endParaRPr lang="en-US" sz="44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hlinkClick r:id="rId4"/>
            <a:hlinkHover r:id="rId4"/>
            <a:extLst>
              <a:ext uri="{FF2B5EF4-FFF2-40B4-BE49-F238E27FC236}">
                <a16:creationId xmlns="" xmlns:a16="http://schemas.microsoft.com/office/drawing/2014/main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EDAA3C53-0B5D-3D48-8F95-F420E7BDFDBB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4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292311" y="6498236"/>
            <a:ext cx="2473377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5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081983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6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364036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7"/>
            <a:hlinkHover r:id="rId4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11623344" y="6498241"/>
            <a:ext cx="204717" cy="20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4" y="1362483"/>
            <a:ext cx="939843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3200" dirty="0" smtClean="0">
                <a:solidFill>
                  <a:srgbClr val="3C3C3B"/>
                </a:solidFill>
                <a:latin typeface="Calibri Light" panose="020F0302020204030204"/>
              </a:rPr>
              <a:t>STEPS TO ACCESS</a:t>
            </a:r>
            <a:endParaRPr lang="en-GB" sz="1600" dirty="0" smtClean="0">
              <a:solidFill>
                <a:srgbClr val="3C3C3B"/>
              </a:solidFill>
            </a:endParaRPr>
          </a:p>
        </p:txBody>
      </p:sp>
      <p:sp>
        <p:nvSpPr>
          <p:cNvPr id="21" name="AutoShape 4" descr="ukri-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2298966"/>
              </p:ext>
            </p:extLst>
          </p:nvPr>
        </p:nvGraphicFramePr>
        <p:xfrm>
          <a:off x="307975" y="3290279"/>
          <a:ext cx="11673820" cy="144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7975" y="1871054"/>
            <a:ext cx="2349500" cy="3131387"/>
            <a:chOff x="307975" y="1871054"/>
            <a:chExt cx="2349500" cy="3131387"/>
          </a:xfrm>
        </p:grpSpPr>
        <p:sp>
          <p:nvSpPr>
            <p:cNvPr id="3" name="TextBox 2"/>
            <p:cNvSpPr txBox="1"/>
            <p:nvPr/>
          </p:nvSpPr>
          <p:spPr>
            <a:xfrm>
              <a:off x="307975" y="4602331"/>
              <a:ext cx="1971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C3C3B"/>
                  </a:solidFill>
                </a:rPr>
                <a:t> </a:t>
              </a:r>
              <a:r>
                <a:rPr lang="en-GB" sz="2000" b="1" dirty="0" smtClean="0">
                  <a:solidFill>
                    <a:srgbClr val="3C3C3B"/>
                  </a:solidFill>
                </a:rPr>
                <a:t>          Process 1</a:t>
              </a:r>
              <a:endParaRPr lang="en-GB" sz="2000" b="1" dirty="0">
                <a:solidFill>
                  <a:srgbClr val="3C3C3B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39" y="1871054"/>
              <a:ext cx="1815120" cy="181512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71500" y="3686174"/>
              <a:ext cx="208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Application 	</a:t>
              </a:r>
              <a:endParaRPr lang="en-GB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01369" y="2109178"/>
            <a:ext cx="2180734" cy="2904604"/>
            <a:chOff x="2701369" y="2109178"/>
            <a:chExt cx="2180734" cy="2904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911" y="2109178"/>
              <a:ext cx="1255714" cy="125571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3333750" y="3686174"/>
              <a:ext cx="1548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Review</a:t>
              </a:r>
              <a:endParaRPr lang="en-GB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01369" y="4613672"/>
              <a:ext cx="1971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C3C3B"/>
                  </a:solidFill>
                </a:rPr>
                <a:t> </a:t>
              </a:r>
              <a:r>
                <a:rPr lang="en-GB" sz="2000" b="1" dirty="0" smtClean="0">
                  <a:solidFill>
                    <a:srgbClr val="3C3C3B"/>
                  </a:solidFill>
                </a:rPr>
                <a:t>          Process 2</a:t>
              </a:r>
              <a:endParaRPr lang="en-GB" sz="2000" b="1" dirty="0">
                <a:solidFill>
                  <a:srgbClr val="3C3C3B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58303" y="2213160"/>
            <a:ext cx="2661697" cy="2769123"/>
            <a:chOff x="4958303" y="2213160"/>
            <a:chExt cx="2661697" cy="27691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43" y="2213160"/>
              <a:ext cx="1047750" cy="104775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534025" y="3686174"/>
              <a:ext cx="208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Approve	</a:t>
              </a:r>
              <a:endParaRPr lang="en-GB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58303" y="4582173"/>
              <a:ext cx="1971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C3C3B"/>
                  </a:solidFill>
                </a:rPr>
                <a:t> </a:t>
              </a:r>
              <a:r>
                <a:rPr lang="en-GB" sz="2000" b="1" dirty="0" smtClean="0">
                  <a:solidFill>
                    <a:srgbClr val="3C3C3B"/>
                  </a:solidFill>
                </a:rPr>
                <a:t>          Process 3</a:t>
              </a:r>
              <a:endParaRPr lang="en-GB" sz="2000" b="1" dirty="0">
                <a:solidFill>
                  <a:srgbClr val="3C3C3B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44754" y="2249811"/>
            <a:ext cx="2529948" cy="2733180"/>
            <a:chOff x="7144754" y="2249811"/>
            <a:chExt cx="2529948" cy="27331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368" y="2249811"/>
              <a:ext cx="1057606" cy="105760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88727" y="3686174"/>
              <a:ext cx="208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Commercials</a:t>
              </a:r>
              <a:endParaRPr lang="en-GB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44754" y="4582881"/>
              <a:ext cx="1971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C3C3B"/>
                  </a:solidFill>
                </a:rPr>
                <a:t> </a:t>
              </a:r>
              <a:r>
                <a:rPr lang="en-GB" sz="2000" b="1" dirty="0" smtClean="0">
                  <a:solidFill>
                    <a:srgbClr val="3C3C3B"/>
                  </a:solidFill>
                </a:rPr>
                <a:t>          Process 4</a:t>
              </a:r>
              <a:endParaRPr lang="en-GB" sz="2000" b="1" dirty="0">
                <a:solidFill>
                  <a:srgbClr val="3C3C3B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95185" y="1871054"/>
            <a:ext cx="2856017" cy="3111937"/>
            <a:chOff x="9295185" y="1871054"/>
            <a:chExt cx="2856017" cy="311193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6602" y="1871054"/>
              <a:ext cx="1650098" cy="165009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3FA85A51-76B4-D441-8B6E-5C1E804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67009" y="2328106"/>
              <a:ext cx="572440" cy="735994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10065227" y="3686174"/>
              <a:ext cx="208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Access</a:t>
              </a:r>
              <a:endParaRPr lang="en-GB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295185" y="4582881"/>
              <a:ext cx="1971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C3C3B"/>
                  </a:solidFill>
                </a:rPr>
                <a:t> </a:t>
              </a:r>
              <a:r>
                <a:rPr lang="en-GB" sz="2000" b="1" dirty="0" smtClean="0">
                  <a:solidFill>
                    <a:srgbClr val="3C3C3B"/>
                  </a:solidFill>
                </a:rPr>
                <a:t>          Process 5</a:t>
              </a:r>
              <a:endParaRPr lang="en-GB" sz="2000" b="1" dirty="0">
                <a:solidFill>
                  <a:srgbClr val="3C3C3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1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 r="62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hlinkHover r:id="rId3"/>
            <a:extLst>
              <a:ext uri="{FF2B5EF4-FFF2-40B4-BE49-F238E27FC236}">
                <a16:creationId xmlns:a16="http://schemas.microsoft.com/office/drawing/2014/main" xmlns="" id="{99C02985-5F7B-4747-84BC-CFFCB8B12A27}"/>
              </a:ext>
            </a:extLst>
          </p:cNvPr>
          <p:cNvSpPr/>
          <p:nvPr/>
        </p:nvSpPr>
        <p:spPr>
          <a:xfrm>
            <a:off x="463761" y="4402736"/>
            <a:ext cx="3022389" cy="26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61" y="733833"/>
            <a:ext cx="9398438" cy="113876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 Light" panose="020F0302020204030204"/>
              </a:rPr>
              <a:t>Ralph Evans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Ralph.evans@uhb</a:t>
            </a:r>
            <a:r>
              <a:rPr lang="en-GB" sz="2400" dirty="0" smtClean="0">
                <a:solidFill>
                  <a:schemeClr val="bg1"/>
                </a:solidFill>
              </a:rPr>
              <a:t>.nhs.uk 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69F096924274CBFC5432783E77416" ma:contentTypeVersion="7" ma:contentTypeDescription="Create a new document." ma:contentTypeScope="" ma:versionID="26eee028333ff4065469d772bbfb54e9">
  <xsd:schema xmlns:xsd="http://www.w3.org/2001/XMLSchema" xmlns:xs="http://www.w3.org/2001/XMLSchema" xmlns:p="http://schemas.microsoft.com/office/2006/metadata/properties" xmlns:ns2="972b8270-08b4-4b7d-8cfa-56740930eec5" targetNamespace="http://schemas.microsoft.com/office/2006/metadata/properties" ma:root="true" ma:fieldsID="ff38f1cb73937f792397ed20e47e3ba5" ns2:_="">
    <xsd:import namespace="972b8270-08b4-4b7d-8cfa-56740930e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b8270-08b4-4b7d-8cfa-56740930e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9E94E2-F0A4-4B98-BD99-A3DEA5052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2b8270-08b4-4b7d-8cfa-56740930e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94FB82-C0A1-4B55-87BC-4EE5BDA3F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722CF-6C07-4821-BDCD-C533FDEB1D55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972b8270-08b4-4b7d-8cfa-56740930eec5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539</Words>
  <Application>Microsoft Office PowerPoint</Application>
  <PresentationFormat>Custom</PresentationFormat>
  <Paragraphs>82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Bartram</dc:creator>
  <cp:lastModifiedBy>Ralph Evans</cp:lastModifiedBy>
  <cp:revision>158</cp:revision>
  <dcterms:created xsi:type="dcterms:W3CDTF">2020-10-15T13:51:44Z</dcterms:created>
  <dcterms:modified xsi:type="dcterms:W3CDTF">2021-04-26T09:36:13Z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0x01010010E69F096924274CBFC5432783E77416</vt:lpwstr>
  </property>
</Properties>
</file>